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9" r:id="rId3"/>
    <p:sldId id="266" r:id="rId4"/>
    <p:sldId id="271" r:id="rId5"/>
    <p:sldId id="272" r:id="rId6"/>
    <p:sldId id="273" r:id="rId7"/>
    <p:sldId id="257" r:id="rId8"/>
    <p:sldId id="284" r:id="rId9"/>
    <p:sldId id="286" r:id="rId10"/>
    <p:sldId id="278" r:id="rId11"/>
    <p:sldId id="285" r:id="rId12"/>
    <p:sldId id="283" r:id="rId13"/>
    <p:sldId id="260" r:id="rId14"/>
    <p:sldId id="265" r:id="rId15"/>
    <p:sldId id="282" r:id="rId16"/>
    <p:sldId id="262" r:id="rId17"/>
    <p:sldId id="268" r:id="rId18"/>
    <p:sldId id="269" r:id="rId19"/>
    <p:sldId id="270" r:id="rId20"/>
    <p:sldId id="276" r:id="rId21"/>
    <p:sldId id="281" r:id="rId22"/>
    <p:sldId id="263" r:id="rId23"/>
    <p:sldId id="279" r:id="rId24"/>
    <p:sldId id="280" r:id="rId25"/>
  </p:sldIdLst>
  <p:sldSz cx="9144000" cy="6858000" type="screen4x3"/>
  <p:notesSz cx="6797675" cy="9874250"/>
  <p:embeddedFontLst>
    <p:embeddedFont>
      <p:font typeface="Garamond" panose="02020404030301010803" pitchFamily="18" charset="0"/>
      <p:regular r:id="rId28"/>
      <p:bold r:id="rId29"/>
      <p: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ghyoon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8B5EE"/>
    <a:srgbClr val="5283BE"/>
    <a:srgbClr val="2D872D"/>
    <a:srgbClr val="339933"/>
    <a:srgbClr val="008000"/>
    <a:srgbClr val="0000CC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5" autoAdjust="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720" y="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DB25-7E86-4E0F-8877-59096451D42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2020-04-17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FD475-936A-4B3B-A772-DD1B482B4D2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222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947FFC7-3956-4E79-B489-7E85D07B33FA}" type="datetimeFigureOut">
              <a:rPr lang="ko-KR" altLang="en-US" smtClean="0"/>
              <a:pPr/>
              <a:t>2020-04-17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71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17F8DF-9A9E-4C77-BEF6-82E2B54E81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245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hyperlink" Target="http://www.konkuk.ac.kr/img/Intro/UI_Mark_2011.jp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postfiles15.naver.net/20100310_222/roaltlf_1268221075581IHeaj_jpg/10-7.%ED%99%A9%EC%86%8C%EC%83%81_roaltlf.jpg?type=w2"/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57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8" t="15981" r="7563" b="14636"/>
          <a:stretch/>
        </p:blipFill>
        <p:spPr bwMode="auto">
          <a:xfrm>
            <a:off x="0" y="3200503"/>
            <a:ext cx="6181751" cy="36810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3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28" name="Picture 4" descr="건대로고">
            <a:hlinkClick r:id="rId4"/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2"/>
          <a:stretch/>
        </p:blipFill>
        <p:spPr bwMode="auto">
          <a:xfrm>
            <a:off x="242739" y="188640"/>
            <a:ext cx="1304925" cy="132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282" y="71414"/>
            <a:ext cx="8715436" cy="571504"/>
          </a:xfrm>
        </p:spPr>
        <p:txBody>
          <a:bodyPr>
            <a:noAutofit/>
          </a:bodyPr>
          <a:lstStyle>
            <a:lvl1pPr algn="r">
              <a:defRPr sz="32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857232"/>
            <a:ext cx="8715436" cy="5500726"/>
          </a:xfrm>
        </p:spPr>
        <p:txBody>
          <a:bodyPr>
            <a:normAutofit/>
          </a:bodyPr>
          <a:lstStyle>
            <a:lvl1pPr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  <a:defRPr sz="2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79512" y="6476462"/>
            <a:ext cx="7416824" cy="365125"/>
          </a:xfrm>
        </p:spPr>
        <p:txBody>
          <a:bodyPr/>
          <a:lstStyle>
            <a:lvl1pPr algn="l">
              <a:defRPr lang="ko-KR" altLang="en-US" sz="1200" b="1" kern="1200" dirty="0">
                <a:solidFill>
                  <a:schemeClr val="tx1"/>
                </a:solidFill>
                <a:latin typeface="Garamond" panose="02020404030301010803" pitchFamily="18" charset="0"/>
                <a:ea typeface="HY울릉도M" pitchFamily="18" charset="-127"/>
                <a:cs typeface="+mn-cs"/>
              </a:defRPr>
            </a:lvl1pPr>
          </a:lstStyle>
          <a:p>
            <a:r>
              <a:rPr lang="en-US" dirty="0"/>
              <a:t>Business Intelligence &amp; Data Analytics Lab., Dept. of IE (https://sites.google.com/view/kkbizintelligence/)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24878" y="5992833"/>
            <a:ext cx="704840" cy="365125"/>
          </a:xfrm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</a:lstStyle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Line 9"/>
          <p:cNvSpPr>
            <a:spLocks noChangeShapeType="1"/>
          </p:cNvSpPr>
          <p:nvPr userDrawn="1"/>
        </p:nvSpPr>
        <p:spPr bwMode="auto">
          <a:xfrm>
            <a:off x="250825" y="687388"/>
            <a:ext cx="864235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250825" y="750436"/>
            <a:ext cx="864235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auto">
          <a:xfrm>
            <a:off x="261938" y="6500813"/>
            <a:ext cx="864235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Line 10"/>
          <p:cNvSpPr>
            <a:spLocks noChangeShapeType="1"/>
          </p:cNvSpPr>
          <p:nvPr userDrawn="1"/>
        </p:nvSpPr>
        <p:spPr bwMode="auto">
          <a:xfrm>
            <a:off x="260350" y="6437764"/>
            <a:ext cx="864235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2" descr="건대영문로고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43"/>
          <a:stretch/>
        </p:blipFill>
        <p:spPr bwMode="auto">
          <a:xfrm>
            <a:off x="8047645" y="6514158"/>
            <a:ext cx="893217" cy="32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ko-KR" altLang="en-US" sz="1200" b="1" i="1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83EB4A15-76DA-47EC-BE9C-6ADD1B7CDEB5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Business Intelligence &amp; Data Analytics Lab., Dept. of IE (https://sites.google.com/view/kkbizintelligence/)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view/kkbizintellig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java.com/ko/download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sviewer.com/" TargetMode="External"/><Relationship Id="rId2" Type="http://schemas.openxmlformats.org/officeDocument/2006/relationships/hyperlink" Target="http://www.netminer.com/product/overview.d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7504" y="4869160"/>
            <a:ext cx="8849072" cy="1752600"/>
          </a:xfrm>
        </p:spPr>
        <p:txBody>
          <a:bodyPr>
            <a:normAutofit/>
          </a:bodyPr>
          <a:lstStyle/>
          <a:p>
            <a:pPr algn="r"/>
            <a:endParaRPr lang="en-US" altLang="ko-KR" dirty="0">
              <a:latin typeface="Garamond" panose="02020404030301010803" pitchFamily="18" charset="0"/>
            </a:endParaRPr>
          </a:p>
          <a:p>
            <a:pPr algn="r"/>
            <a:r>
              <a:rPr lang="en-US" altLang="ko-KR" dirty="0">
                <a:latin typeface="Garamond" panose="02020404030301010803" pitchFamily="18" charset="0"/>
              </a:rPr>
              <a:t>Professor Janghyeok Yoon</a:t>
            </a:r>
          </a:p>
          <a:p>
            <a:pPr algn="r"/>
            <a:r>
              <a:rPr lang="en-US" altLang="ko-KR" sz="2000" dirty="0">
                <a:latin typeface="Garamond" panose="02020404030301010803" pitchFamily="18" charset="0"/>
              </a:rPr>
              <a:t>Business Intelligence and Data Analytics Lab. @</a:t>
            </a:r>
            <a:r>
              <a:rPr lang="en-US" altLang="ko-KR" sz="2000" dirty="0" err="1">
                <a:latin typeface="Garamond" panose="02020404030301010803" pitchFamily="18" charset="0"/>
              </a:rPr>
              <a:t>Konkuk</a:t>
            </a:r>
            <a:r>
              <a:rPr lang="en-US" altLang="ko-KR" sz="2000" dirty="0">
                <a:latin typeface="Garamond" panose="02020404030301010803" pitchFamily="18" charset="0"/>
              </a:rPr>
              <a:t> Univ.</a:t>
            </a:r>
          </a:p>
          <a:p>
            <a:pPr algn="r"/>
            <a:r>
              <a:rPr lang="en-US" altLang="ko-KR" sz="2000" dirty="0">
                <a:latin typeface="Garamond" panose="02020404030301010803" pitchFamily="18" charset="0"/>
                <a:hlinkClick r:id="rId2"/>
              </a:rPr>
              <a:t>https://sites.google.com/view/kkbizintelligence</a:t>
            </a:r>
            <a:r>
              <a:rPr lang="en-US" altLang="ko-KR" sz="2000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FC2BC6-1788-43CE-891E-872CD9CCF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772400" cy="1512168"/>
          </a:xfrm>
        </p:spPr>
        <p:txBody>
          <a:bodyPr>
            <a:noAutofit/>
          </a:bodyPr>
          <a:lstStyle/>
          <a:p>
            <a:r>
              <a:rPr lang="en-US" altLang="ko-KR" sz="5400" dirty="0">
                <a:latin typeface="Garamond" panose="02020404030301010803" pitchFamily="18" charset="0"/>
              </a:rPr>
              <a:t>Data analytics lab.</a:t>
            </a:r>
            <a:endParaRPr lang="ko-KR" altLang="en-US" sz="5400" dirty="0">
              <a:latin typeface="Garamond" panose="02020404030301010803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DD0DA2-D4D6-4AB4-A7FC-68CF8E1AA2C2}"/>
              </a:ext>
            </a:extLst>
          </p:cNvPr>
          <p:cNvSpPr/>
          <p:nvPr/>
        </p:nvSpPr>
        <p:spPr>
          <a:xfrm>
            <a:off x="2599475" y="2924944"/>
            <a:ext cx="39450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HY울릉도M" pitchFamily="18" charset="-127"/>
              </a:rPr>
              <a:t>Network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HY울릉도M" pitchFamily="18" charset="-127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HY울릉도M" pitchFamily="18" charset="-127"/>
              </a:rPr>
              <a:t>analysis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6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추출 및 전처리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 분석 절차</a:t>
            </a:r>
            <a:endParaRPr lang="en-US" altLang="ko-KR" dirty="0"/>
          </a:p>
          <a:p>
            <a:pPr lvl="1"/>
            <a:r>
              <a:rPr lang="en-US" altLang="ko-KR" dirty="0"/>
              <a:t>1) MySQL</a:t>
            </a:r>
            <a:r>
              <a:rPr lang="ko-KR" altLang="en-US" dirty="0"/>
              <a:t>에서 데이터 추출</a:t>
            </a:r>
            <a:r>
              <a:rPr lang="en-US" altLang="ko-KR" dirty="0"/>
              <a:t>: </a:t>
            </a:r>
            <a:r>
              <a:rPr lang="ko-KR" altLang="en-US" dirty="0" err="1"/>
              <a:t>쿼리문</a:t>
            </a:r>
            <a:r>
              <a:rPr lang="ko-KR" altLang="en-US" dirty="0"/>
              <a:t> 예시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4B22CE-5434-4D02-9FC6-93723BF4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60848"/>
            <a:ext cx="5297881" cy="15304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BF62B6-9907-4111-A25B-009CE302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621" y="1725959"/>
            <a:ext cx="23050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7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추출 및 전처리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으로 대체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754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F48B20-A103-4506-9AE0-08F2FA65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E94F19-D7CB-4FFE-812F-6F9BD988A6D3}"/>
              </a:ext>
            </a:extLst>
          </p:cNvPr>
          <p:cNvSpPr/>
          <p:nvPr/>
        </p:nvSpPr>
        <p:spPr>
          <a:xfrm>
            <a:off x="3378404" y="3105835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활용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56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활용법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NetworkX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b="0" dirty="0"/>
              <a:t>https://networkx.github.io/</a:t>
            </a:r>
          </a:p>
          <a:p>
            <a:pPr lvl="1"/>
            <a:r>
              <a:rPr lang="ko-KR" altLang="en-US" b="0" dirty="0"/>
              <a:t>가장 널리 알려진 네트워크 분석 관련 라이브러리</a:t>
            </a:r>
            <a:endParaRPr lang="en-US" altLang="ko-KR" b="0" dirty="0"/>
          </a:p>
          <a:p>
            <a:pPr lvl="1"/>
            <a:r>
              <a:rPr lang="ko-KR" altLang="en-US" b="0" dirty="0"/>
              <a:t>네트워크 생성</a:t>
            </a:r>
            <a:r>
              <a:rPr lang="en-US" altLang="ko-KR" b="0" dirty="0"/>
              <a:t>, </a:t>
            </a:r>
            <a:r>
              <a:rPr lang="ko-KR" altLang="en-US" b="0" dirty="0"/>
              <a:t>시각화</a:t>
            </a:r>
            <a:r>
              <a:rPr lang="en-US" altLang="ko-KR" b="0" dirty="0"/>
              <a:t>, </a:t>
            </a:r>
            <a:r>
              <a:rPr lang="ko-KR" altLang="en-US" b="0" dirty="0"/>
              <a:t>중심성 분석</a:t>
            </a:r>
            <a:r>
              <a:rPr lang="en-US" altLang="ko-KR" b="0" dirty="0"/>
              <a:t>, </a:t>
            </a:r>
            <a:r>
              <a:rPr lang="ko-KR" altLang="en-US" b="0" dirty="0"/>
              <a:t>링크 </a:t>
            </a:r>
            <a:r>
              <a:rPr lang="ko-KR" altLang="en-US" b="0" dirty="0" err="1"/>
              <a:t>프레딕션</a:t>
            </a:r>
            <a:r>
              <a:rPr lang="ko-KR" altLang="en-US" b="0" dirty="0"/>
              <a:t> 등등 관련 </a:t>
            </a:r>
            <a:br>
              <a:rPr lang="en-US" altLang="ko-KR" b="0" dirty="0"/>
            </a:br>
            <a:r>
              <a:rPr lang="ko-KR" altLang="en-US" b="0" dirty="0"/>
              <a:t>함수들 다수 보유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EC777-B8B3-4E95-94E4-362C5E2AE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986831"/>
            <a:ext cx="5472608" cy="33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9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활용법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NetworkX</a:t>
            </a:r>
            <a:endParaRPr lang="en-US" altLang="ko-KR" dirty="0"/>
          </a:p>
          <a:p>
            <a:pPr lvl="1"/>
            <a:r>
              <a:rPr lang="ko-KR" altLang="en-US" b="0" dirty="0"/>
              <a:t>수동설치</a:t>
            </a:r>
            <a:r>
              <a:rPr lang="en-US" altLang="ko-KR" b="0" dirty="0"/>
              <a:t>: https://pypi.org/project/networkx/2.2/</a:t>
            </a:r>
          </a:p>
          <a:p>
            <a:pPr lvl="1"/>
            <a:r>
              <a:rPr lang="ko-KR" altLang="en-US" b="0" dirty="0"/>
              <a:t>자동설치</a:t>
            </a:r>
            <a:r>
              <a:rPr lang="en-US" altLang="ko-KR" b="0" dirty="0"/>
              <a:t>: </a:t>
            </a:r>
            <a:br>
              <a:rPr lang="en-US" altLang="ko-KR" b="0" dirty="0"/>
            </a:br>
            <a:r>
              <a:rPr lang="en-US" altLang="ko-KR" b="0" dirty="0"/>
              <a:t>pip install </a:t>
            </a:r>
            <a:r>
              <a:rPr lang="en-US" altLang="ko-KR" b="0" dirty="0" err="1"/>
              <a:t>networkx</a:t>
            </a:r>
            <a:br>
              <a:rPr lang="en-US" altLang="ko-KR" b="0" dirty="0"/>
            </a:br>
            <a:r>
              <a:rPr lang="en-US" altLang="ko-KR" b="0" dirty="0" err="1"/>
              <a:t>conda</a:t>
            </a:r>
            <a:r>
              <a:rPr lang="en-US" altLang="ko-KR" b="0" dirty="0"/>
              <a:t> install </a:t>
            </a:r>
            <a:r>
              <a:rPr lang="en-US" altLang="ko-KR" b="0" dirty="0" err="1"/>
              <a:t>networkx</a:t>
            </a:r>
            <a:r>
              <a:rPr lang="en-US" altLang="ko-KR" b="0" dirty="0"/>
              <a:t> </a:t>
            </a:r>
          </a:p>
          <a:p>
            <a:pPr lvl="1"/>
            <a:r>
              <a:rPr lang="ko-KR" altLang="en-US" b="0" dirty="0"/>
              <a:t>실습에서 기본적 라이브러리</a:t>
            </a:r>
            <a:r>
              <a:rPr lang="en-US" altLang="ko-KR" b="0" dirty="0"/>
              <a:t>(</a:t>
            </a:r>
            <a:r>
              <a:rPr lang="en-US" altLang="ko-KR" b="0" dirty="0" err="1"/>
              <a:t>pyplot</a:t>
            </a:r>
            <a:r>
              <a:rPr lang="en-US" altLang="ko-KR" b="0" dirty="0"/>
              <a:t>, pandas, pickle </a:t>
            </a:r>
            <a:r>
              <a:rPr lang="ko-KR" altLang="en-US" b="0" dirty="0"/>
              <a:t>등등</a:t>
            </a:r>
            <a:r>
              <a:rPr lang="en-US" altLang="ko-KR" b="0" dirty="0"/>
              <a:t>) </a:t>
            </a:r>
            <a:r>
              <a:rPr lang="ko-KR" altLang="en-US" b="0" dirty="0"/>
              <a:t>사용예정</a:t>
            </a:r>
            <a:endParaRPr lang="en-US" altLang="ko-KR" b="0" dirty="0"/>
          </a:p>
          <a:p>
            <a:pPr lvl="1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9997B-EB78-4541-A2E7-98075177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6" y="3284984"/>
            <a:ext cx="9144000" cy="14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0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F48B20-A103-4506-9AE0-08F2FA65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E94F19-D7CB-4FFE-812F-6F9BD988A6D3}"/>
              </a:ext>
            </a:extLst>
          </p:cNvPr>
          <p:cNvSpPr/>
          <p:nvPr/>
        </p:nvSpPr>
        <p:spPr>
          <a:xfrm>
            <a:off x="2942387" y="3105835"/>
            <a:ext cx="3578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활용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734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3D6A345-4544-4A45-A852-ED041F20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4709753"/>
            <a:ext cx="4125016" cy="16715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활용법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Gephi</a:t>
            </a:r>
            <a:r>
              <a:rPr lang="en-US" altLang="ko-KR" dirty="0"/>
              <a:t>(Installation)</a:t>
            </a:r>
          </a:p>
          <a:p>
            <a:pPr lvl="1"/>
            <a:r>
              <a:rPr lang="en-US" altLang="ko-KR" b="0" dirty="0">
                <a:hlinkClick r:id="rId3"/>
              </a:rPr>
              <a:t>https://gephi.org/</a:t>
            </a:r>
            <a:endParaRPr lang="en-US" altLang="ko-KR" b="0" dirty="0"/>
          </a:p>
          <a:p>
            <a:pPr lvl="1"/>
            <a:r>
              <a:rPr lang="en-US" altLang="ko-KR" b="0" dirty="0" err="1"/>
              <a:t>Gephi</a:t>
            </a:r>
            <a:r>
              <a:rPr lang="en-US" altLang="ko-KR" b="0" dirty="0"/>
              <a:t> </a:t>
            </a:r>
            <a:r>
              <a:rPr lang="ko-KR" altLang="en-US" b="0" dirty="0"/>
              <a:t>설치</a:t>
            </a:r>
            <a:endParaRPr lang="en-US" altLang="ko-KR" b="0" dirty="0"/>
          </a:p>
          <a:p>
            <a:pPr lvl="1"/>
            <a:r>
              <a:rPr lang="en-US" altLang="ko-KR" b="0" dirty="0">
                <a:hlinkClick r:id="rId4"/>
              </a:rPr>
              <a:t>https://java.com/ko/download/</a:t>
            </a:r>
            <a:r>
              <a:rPr lang="en-US" altLang="ko-KR" b="0" dirty="0"/>
              <a:t> </a:t>
            </a:r>
            <a:r>
              <a:rPr lang="ko-KR" altLang="en-US" b="0" dirty="0"/>
              <a:t>접속</a:t>
            </a:r>
            <a:endParaRPr lang="en-US" altLang="ko-KR" b="0" dirty="0"/>
          </a:p>
          <a:p>
            <a:pPr lvl="1"/>
            <a:r>
              <a:rPr lang="en-US" altLang="ko-KR" b="0" dirty="0"/>
              <a:t>Java </a:t>
            </a:r>
            <a:r>
              <a:rPr lang="ko-KR" altLang="en-US" b="0" dirty="0"/>
              <a:t>설치</a:t>
            </a:r>
            <a:endParaRPr lang="en-US" altLang="ko-KR" b="0" dirty="0"/>
          </a:p>
          <a:p>
            <a:pPr lvl="1"/>
            <a:r>
              <a:rPr lang="ko-KR" altLang="en-US" b="0" dirty="0"/>
              <a:t>실행</a:t>
            </a:r>
            <a:endParaRPr lang="en-US" altLang="ko-KR" b="0" dirty="0"/>
          </a:p>
          <a:p>
            <a:pPr lvl="1"/>
            <a:r>
              <a:rPr lang="ko-KR" altLang="en-US" b="0" dirty="0"/>
              <a:t>실행이 안 될 경우</a:t>
            </a:r>
            <a:endParaRPr lang="en-US" altLang="ko-KR" b="0" dirty="0"/>
          </a:p>
          <a:p>
            <a:pPr lvl="2"/>
            <a:r>
              <a:rPr lang="en-US" altLang="ko-KR" b="0" dirty="0"/>
              <a:t>‘C:\Program Files\Gephi-0.9.2\</a:t>
            </a:r>
            <a:r>
              <a:rPr lang="en-US" altLang="ko-KR" b="0" dirty="0" err="1"/>
              <a:t>etc</a:t>
            </a:r>
            <a:r>
              <a:rPr lang="en-US" altLang="ko-KR" b="0" dirty="0"/>
              <a:t>\</a:t>
            </a:r>
            <a:r>
              <a:rPr lang="en-US" altLang="ko-KR" b="0" dirty="0" err="1"/>
              <a:t>gephi.conf</a:t>
            </a:r>
            <a:r>
              <a:rPr lang="en-US" altLang="ko-KR" b="0" dirty="0"/>
              <a:t>’ </a:t>
            </a:r>
            <a:r>
              <a:rPr lang="ko-KR" altLang="en-US" b="0" dirty="0"/>
              <a:t>파일에</a:t>
            </a:r>
            <a:br>
              <a:rPr lang="en-US" altLang="ko-KR" b="0" dirty="0"/>
            </a:br>
            <a:r>
              <a:rPr lang="en-US" altLang="ko-KR" b="0" dirty="0">
                <a:solidFill>
                  <a:srgbClr val="FF0000"/>
                </a:solidFill>
              </a:rPr>
              <a:t>(*</a:t>
            </a:r>
            <a:r>
              <a:rPr lang="ko-KR" altLang="en-US" b="0" dirty="0">
                <a:solidFill>
                  <a:srgbClr val="FF0000"/>
                </a:solidFill>
              </a:rPr>
              <a:t>없으면 파일 생성</a:t>
            </a:r>
            <a:r>
              <a:rPr lang="en-US" altLang="ko-KR" b="0" dirty="0">
                <a:solidFill>
                  <a:srgbClr val="FF0000"/>
                </a:solidFill>
              </a:rPr>
              <a:t>)</a:t>
            </a:r>
            <a:br>
              <a:rPr lang="en-US" altLang="ko-KR" b="0" dirty="0">
                <a:solidFill>
                  <a:srgbClr val="FF0000"/>
                </a:solidFill>
              </a:rPr>
            </a:br>
            <a:r>
              <a:rPr lang="en-US" altLang="ko-KR" b="0" dirty="0" err="1"/>
              <a:t>jdkhome</a:t>
            </a:r>
            <a:r>
              <a:rPr lang="en-US" altLang="ko-KR" b="0" dirty="0"/>
              <a:t>=“C:/Program Files (x86)/Java/jre1.8.0_171” </a:t>
            </a:r>
            <a:r>
              <a:rPr lang="ko-KR" altLang="en-US" b="0" dirty="0"/>
              <a:t>추가</a:t>
            </a:r>
            <a:br>
              <a:rPr lang="en-US" altLang="ko-KR" b="0" dirty="0"/>
            </a:br>
            <a:r>
              <a:rPr lang="en-US" altLang="ko-KR" b="0" dirty="0">
                <a:solidFill>
                  <a:srgbClr val="FF0000"/>
                </a:solidFill>
              </a:rPr>
              <a:t>(** jre1.8.0_171</a:t>
            </a:r>
            <a:r>
              <a:rPr lang="ko-KR" altLang="en-US" b="0" dirty="0">
                <a:solidFill>
                  <a:srgbClr val="FF0000"/>
                </a:solidFill>
              </a:rPr>
              <a:t>은 </a:t>
            </a:r>
            <a:r>
              <a:rPr lang="en-US" altLang="ko-KR" b="0" dirty="0">
                <a:solidFill>
                  <a:srgbClr val="FF0000"/>
                </a:solidFill>
              </a:rPr>
              <a:t>java </a:t>
            </a:r>
            <a:r>
              <a:rPr lang="ko-KR" altLang="en-US" b="0" dirty="0">
                <a:solidFill>
                  <a:srgbClr val="FF0000"/>
                </a:solidFill>
              </a:rPr>
              <a:t>버전에 따라 상이</a:t>
            </a:r>
            <a:r>
              <a:rPr lang="en-US" altLang="ko-KR" b="0" dirty="0">
                <a:solidFill>
                  <a:srgbClr val="FF0000"/>
                </a:solidFill>
              </a:rPr>
              <a:t>)</a:t>
            </a:r>
            <a:endParaRPr lang="ko-KR" altLang="en-US" b="0" dirty="0">
              <a:solidFill>
                <a:srgbClr val="FF0000"/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EDBF5F-3066-49DF-B06F-38994A285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598" y="1237160"/>
            <a:ext cx="25527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35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활용법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Gephi</a:t>
            </a:r>
            <a:r>
              <a:rPr lang="en-US" altLang="ko-KR" dirty="0"/>
              <a:t>(Import input file)</a:t>
            </a:r>
          </a:p>
          <a:p>
            <a:pPr lvl="1"/>
            <a:r>
              <a:rPr lang="en-US" altLang="ko-KR" b="0" dirty="0"/>
              <a:t>Import spreadsheet</a:t>
            </a:r>
            <a:r>
              <a:rPr lang="ko-KR" altLang="en-US" b="0" dirty="0"/>
              <a:t>에서</a:t>
            </a:r>
            <a:r>
              <a:rPr lang="en-US" altLang="ko-KR" b="0" dirty="0"/>
              <a:t>, edge list, adjacency list(1-mode matrix), 2-mode matrix </a:t>
            </a:r>
            <a:r>
              <a:rPr lang="ko-KR" altLang="en-US" b="0" dirty="0"/>
              <a:t>형태 선택 가능</a:t>
            </a:r>
            <a:endParaRPr lang="en-US" altLang="ko-KR" b="0" dirty="0"/>
          </a:p>
          <a:p>
            <a:pPr lvl="1"/>
            <a:r>
              <a:rPr lang="en-US" altLang="ko-KR" b="0" dirty="0"/>
              <a:t>Charset</a:t>
            </a:r>
            <a:r>
              <a:rPr lang="ko-KR" altLang="en-US" b="0" dirty="0"/>
              <a:t>은 </a:t>
            </a:r>
            <a:r>
              <a:rPr lang="en-US" altLang="ko-KR" b="0" dirty="0"/>
              <a:t>encoding type(e.g. utf8, c949, x-IBM 949C)</a:t>
            </a:r>
          </a:p>
          <a:p>
            <a:pPr lvl="1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73FBB4-5836-4496-8FEA-2EDB3A27A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30" t="26200" r="42733" b="27600"/>
          <a:stretch/>
        </p:blipFill>
        <p:spPr>
          <a:xfrm>
            <a:off x="1187624" y="2539922"/>
            <a:ext cx="6358873" cy="38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13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활용법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Gephi</a:t>
            </a:r>
            <a:r>
              <a:rPr lang="en-US" altLang="ko-KR" dirty="0"/>
              <a:t>(Import input file)</a:t>
            </a:r>
          </a:p>
          <a:p>
            <a:pPr lvl="1"/>
            <a:r>
              <a:rPr lang="en-US" altLang="ko-KR" b="0" dirty="0"/>
              <a:t>Time stamp</a:t>
            </a:r>
            <a:r>
              <a:rPr lang="ko-KR" altLang="en-US" b="0" dirty="0"/>
              <a:t>가 표현된 </a:t>
            </a:r>
            <a:r>
              <a:rPr lang="en-US" altLang="ko-KR" b="0" dirty="0"/>
              <a:t>edge list</a:t>
            </a:r>
            <a:r>
              <a:rPr lang="ko-KR" altLang="en-US" b="0" dirty="0"/>
              <a:t>라면</a:t>
            </a:r>
            <a:r>
              <a:rPr lang="en-US" altLang="ko-KR" b="0" dirty="0"/>
              <a:t>, Time representation</a:t>
            </a:r>
            <a:r>
              <a:rPr lang="ko-KR" altLang="en-US" b="0" dirty="0"/>
              <a:t>에서 </a:t>
            </a:r>
            <a:br>
              <a:rPr lang="en-US" altLang="ko-KR" b="0" dirty="0"/>
            </a:br>
            <a:r>
              <a:rPr lang="en-US" altLang="ko-KR" b="0" dirty="0"/>
              <a:t>time stamp </a:t>
            </a:r>
            <a:r>
              <a:rPr lang="ko-KR" altLang="en-US" b="0" dirty="0"/>
              <a:t>혹은 </a:t>
            </a:r>
            <a:r>
              <a:rPr lang="en-US" altLang="ko-KR" b="0" dirty="0"/>
              <a:t>intervals </a:t>
            </a:r>
            <a:r>
              <a:rPr lang="ko-KR" altLang="en-US" b="0" dirty="0"/>
              <a:t>선택</a:t>
            </a:r>
            <a:br>
              <a:rPr lang="en-US" altLang="ko-KR" b="0" dirty="0"/>
            </a:br>
            <a:r>
              <a:rPr lang="en-US" altLang="ko-KR" b="0" dirty="0"/>
              <a:t>(</a:t>
            </a:r>
            <a:r>
              <a:rPr lang="ko-KR" altLang="en-US" b="0" dirty="0"/>
              <a:t>그렇지 않다면</a:t>
            </a:r>
            <a:r>
              <a:rPr lang="en-US" altLang="ko-KR" b="0" dirty="0"/>
              <a:t>, </a:t>
            </a:r>
            <a:r>
              <a:rPr lang="ko-KR" altLang="en-US" b="0" dirty="0"/>
              <a:t>선택과 상관없이 안 나타남</a:t>
            </a:r>
            <a:r>
              <a:rPr lang="en-US" altLang="ko-KR" b="0" dirty="0"/>
              <a:t>)</a:t>
            </a:r>
          </a:p>
          <a:p>
            <a:pPr lvl="1"/>
            <a:r>
              <a:rPr lang="en-US" altLang="ko-KR" b="0" dirty="0"/>
              <a:t>Graph type</a:t>
            </a:r>
            <a:r>
              <a:rPr lang="ko-KR" altLang="en-US" b="0" dirty="0"/>
              <a:t>은 방향성에 따라</a:t>
            </a:r>
            <a:r>
              <a:rPr lang="en-US" altLang="ko-KR" b="0" dirty="0"/>
              <a:t>, Directed or undirected </a:t>
            </a:r>
            <a:r>
              <a:rPr lang="ko-KR" altLang="en-US" b="0" dirty="0"/>
              <a:t>선택</a:t>
            </a:r>
            <a:endParaRPr lang="en-US" altLang="ko-KR" b="0" dirty="0"/>
          </a:p>
          <a:p>
            <a:pPr lvl="1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9F2136-4E86-4C4F-8B5E-0F4B70759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871556"/>
            <a:ext cx="4176464" cy="34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30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활용법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Gephi</a:t>
            </a:r>
            <a:endParaRPr lang="en-US" altLang="ko-KR" dirty="0"/>
          </a:p>
          <a:p>
            <a:pPr lvl="1"/>
            <a:r>
              <a:rPr lang="en-US" altLang="ko-KR" b="0" dirty="0"/>
              <a:t>Layout </a:t>
            </a:r>
            <a:r>
              <a:rPr lang="ko-KR" altLang="en-US" b="0" dirty="0"/>
              <a:t>설정</a:t>
            </a:r>
            <a:r>
              <a:rPr lang="en-US" altLang="ko-KR" b="0" dirty="0"/>
              <a:t>, Node </a:t>
            </a:r>
            <a:r>
              <a:rPr lang="ko-KR" altLang="en-US" b="0" dirty="0"/>
              <a:t>및 </a:t>
            </a:r>
            <a:r>
              <a:rPr lang="en-US" altLang="ko-KR" b="0" dirty="0"/>
              <a:t>edge </a:t>
            </a:r>
            <a:r>
              <a:rPr lang="ko-KR" altLang="en-US" b="0" dirty="0"/>
              <a:t>설정</a:t>
            </a:r>
            <a:endParaRPr lang="en-US" altLang="ko-KR" b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D2F1C0-E3FC-4584-B113-37F37B04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16401" r="40550" b="12201"/>
          <a:stretch/>
        </p:blipFill>
        <p:spPr>
          <a:xfrm>
            <a:off x="4783096" y="2292744"/>
            <a:ext cx="3888432" cy="28740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931997-C3A7-4DFD-80DD-DEA15272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5" y="1830007"/>
            <a:ext cx="2999394" cy="21750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9266CC-09F5-4A03-A59C-03B691295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798158"/>
            <a:ext cx="3241417" cy="23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4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>
                <a:ea typeface="맑은 고딕" panose="020B0503020000020004" pitchFamily="50" charset="-127"/>
              </a:rPr>
              <a:t>파이썬 설치</a:t>
            </a:r>
            <a:endParaRPr lang="en-US" altLang="ko-KR" b="0" dirty="0">
              <a:ea typeface="맑은 고딕" panose="020B0503020000020004" pitchFamily="50" charset="-127"/>
            </a:endParaRPr>
          </a:p>
          <a:p>
            <a:r>
              <a:rPr lang="ko-KR" altLang="en-US" b="0" dirty="0">
                <a:ea typeface="맑은 고딕" panose="020B0503020000020004" pitchFamily="50" charset="-127"/>
              </a:rPr>
              <a:t>데이터 추출 및 전처리</a:t>
            </a:r>
            <a:endParaRPr lang="en-US" altLang="ko-KR" b="0" dirty="0">
              <a:ea typeface="맑은 고딕" panose="020B0503020000020004" pitchFamily="50" charset="-127"/>
            </a:endParaRPr>
          </a:p>
          <a:p>
            <a:r>
              <a:rPr lang="ko-KR" altLang="en-US" b="0" dirty="0">
                <a:ea typeface="맑은 고딕" panose="020B0503020000020004" pitchFamily="50" charset="-127"/>
              </a:rPr>
              <a:t>네트워크 분석</a:t>
            </a:r>
            <a:r>
              <a:rPr lang="en-US" altLang="ko-KR" b="0" dirty="0">
                <a:ea typeface="맑은 고딕" panose="020B0503020000020004" pitchFamily="50" charset="-127"/>
              </a:rPr>
              <a:t>-</a:t>
            </a:r>
            <a:r>
              <a:rPr lang="ko-KR" altLang="en-US" b="0" dirty="0">
                <a:ea typeface="맑은 고딕" panose="020B0503020000020004" pitchFamily="50" charset="-127"/>
              </a:rPr>
              <a:t> 파이썬 </a:t>
            </a:r>
            <a:endParaRPr lang="en-US" altLang="ko-KR" b="0" dirty="0">
              <a:ea typeface="맑은 고딕" panose="020B0503020000020004" pitchFamily="50" charset="-127"/>
            </a:endParaRPr>
          </a:p>
          <a:p>
            <a:r>
              <a:rPr lang="ko-KR" altLang="en-US" b="0" dirty="0">
                <a:ea typeface="맑은 고딕" panose="020B0503020000020004" pitchFamily="50" charset="-127"/>
              </a:rPr>
              <a:t>네트워크분석</a:t>
            </a:r>
            <a:r>
              <a:rPr lang="en-US" altLang="ko-KR" b="0" dirty="0">
                <a:ea typeface="맑은 고딕" panose="020B0503020000020004" pitchFamily="50" charset="-127"/>
              </a:rPr>
              <a:t>-</a:t>
            </a:r>
            <a:r>
              <a:rPr lang="ko-KR" altLang="en-US" b="0" dirty="0">
                <a:ea typeface="맑은 고딕" panose="020B0503020000020004" pitchFamily="50" charset="-127"/>
              </a:rPr>
              <a:t>소프트웨어</a:t>
            </a:r>
            <a:endParaRPr lang="en-US" altLang="ko-KR" b="0" dirty="0">
              <a:ea typeface="맑은 고딕" panose="020B0503020000020004" pitchFamily="50" charset="-127"/>
            </a:endParaRPr>
          </a:p>
          <a:p>
            <a:r>
              <a:rPr lang="ko-KR" altLang="en-US" b="0" dirty="0">
                <a:ea typeface="맑은 고딕" panose="020B0503020000020004" pitchFamily="50" charset="-127"/>
              </a:rPr>
              <a:t>분석 사례</a:t>
            </a:r>
            <a:r>
              <a:rPr lang="en-US" altLang="ko-KR" b="0" dirty="0">
                <a:ea typeface="맑은 고딕" panose="020B0503020000020004" pitchFamily="50" charset="-127"/>
              </a:rPr>
              <a:t>- </a:t>
            </a:r>
            <a:r>
              <a:rPr lang="ko-KR" altLang="en-US" b="0" dirty="0">
                <a:ea typeface="맑은 고딕" panose="020B0503020000020004" pitchFamily="50" charset="-127"/>
              </a:rPr>
              <a:t>논문</a:t>
            </a:r>
            <a:endParaRPr lang="en-US" altLang="ko-KR" b="0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F48B20-A103-4506-9AE0-08F2FA65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F5F401-FD70-4316-99AC-C527AB6E122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" b="1600"/>
          <a:stretch/>
        </p:blipFill>
        <p:spPr bwMode="auto">
          <a:xfrm>
            <a:off x="5076056" y="2675115"/>
            <a:ext cx="3360921" cy="34961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8842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활용법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NetMiner</a:t>
            </a:r>
            <a:endParaRPr lang="en-US" altLang="ko-KR" dirty="0"/>
          </a:p>
          <a:p>
            <a:pPr lvl="1"/>
            <a:r>
              <a:rPr lang="en-US" b="0" dirty="0">
                <a:hlinkClick r:id="rId2"/>
              </a:rPr>
              <a:t>http://www.netminer.com/product/overview.do</a:t>
            </a:r>
            <a:endParaRPr lang="en-US" altLang="ko-KR" b="0" dirty="0"/>
          </a:p>
          <a:p>
            <a:pPr lvl="1"/>
            <a:r>
              <a:rPr lang="ko-KR" altLang="en-US" b="0" dirty="0"/>
              <a:t>학생 인증 시 사용 가능</a:t>
            </a:r>
            <a:endParaRPr lang="en-US" altLang="ko-KR" b="0" dirty="0"/>
          </a:p>
          <a:p>
            <a:r>
              <a:rPr lang="en-US" altLang="ko-KR" dirty="0"/>
              <a:t>VOS viewer</a:t>
            </a:r>
          </a:p>
          <a:p>
            <a:pPr lvl="1"/>
            <a:r>
              <a:rPr lang="en-US" altLang="ko-KR" b="0" dirty="0">
                <a:hlinkClick r:id="rId3"/>
              </a:rPr>
              <a:t>http://www.vosviewer.com/</a:t>
            </a:r>
            <a:endParaRPr lang="en-US" altLang="ko-KR" b="0" dirty="0"/>
          </a:p>
          <a:p>
            <a:pPr lvl="1"/>
            <a:r>
              <a:rPr lang="ko-KR" altLang="en-US" b="0" dirty="0"/>
              <a:t>무료 네트워크 분석 소프트웨어</a:t>
            </a:r>
            <a:endParaRPr lang="en-US" altLang="ko-KR" b="0" dirty="0"/>
          </a:p>
          <a:p>
            <a:pPr lvl="2"/>
            <a:r>
              <a:rPr lang="ko-KR" altLang="en-US" b="0" dirty="0"/>
              <a:t>학술지</a:t>
            </a:r>
            <a:r>
              <a:rPr lang="en-US" altLang="ko-KR" b="0" dirty="0"/>
              <a:t>, </a:t>
            </a:r>
            <a:r>
              <a:rPr lang="ko-KR" altLang="en-US" b="0" dirty="0"/>
              <a:t>저널에서의 인용 네트워크</a:t>
            </a:r>
            <a:r>
              <a:rPr lang="en-US" altLang="ko-KR" b="0" dirty="0"/>
              <a:t>, </a:t>
            </a:r>
            <a:r>
              <a:rPr lang="ko-KR" altLang="en-US" b="0" dirty="0"/>
              <a:t>연구자 네트워크 분석을 중점적으로 다룸</a:t>
            </a:r>
            <a:endParaRPr lang="en-US" altLang="ko-KR" b="0" dirty="0"/>
          </a:p>
          <a:p>
            <a:pPr lvl="2"/>
            <a:r>
              <a:rPr lang="ko-KR" altLang="en-US" b="0" dirty="0"/>
              <a:t>보다 직관적인 인터페이스</a:t>
            </a:r>
            <a:endParaRPr lang="en-US" altLang="ko-KR" b="0" dirty="0"/>
          </a:p>
          <a:p>
            <a:pPr marL="11430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D3F28D-E175-4B7C-B8C5-BA2F10651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789040"/>
            <a:ext cx="3303673" cy="24651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51BE54-53AF-4037-B7C4-614F8EE77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422" y="1844824"/>
            <a:ext cx="3901083" cy="11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2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F48B20-A103-4506-9AE0-08F2FA65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E94F19-D7CB-4FFE-812F-6F9BD988A6D3}"/>
              </a:ext>
            </a:extLst>
          </p:cNvPr>
          <p:cNvSpPr/>
          <p:nvPr/>
        </p:nvSpPr>
        <p:spPr>
          <a:xfrm>
            <a:off x="3384015" y="310583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분석사례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663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144E2F-0CFD-46DB-88BC-4D6342FF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773510"/>
            <a:ext cx="3236836" cy="25689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인문사회 과학기술 분야연구의 학제적 동향 분석</a:t>
            </a:r>
            <a:r>
              <a:rPr lang="en-US" altLang="ko-KR" dirty="0"/>
              <a:t>: </a:t>
            </a:r>
            <a:r>
              <a:rPr lang="ko-KR" altLang="en-US" dirty="0"/>
              <a:t>토픽 모델링과 네트워크 분석의 활용</a:t>
            </a:r>
            <a:endParaRPr lang="en-US" altLang="ko-KR" dirty="0"/>
          </a:p>
          <a:p>
            <a:pPr lvl="1"/>
            <a:r>
              <a:rPr lang="ko-KR" altLang="en-US" dirty="0"/>
              <a:t>최재웅</a:t>
            </a:r>
            <a:r>
              <a:rPr lang="en-US" altLang="ko-KR" dirty="0"/>
              <a:t>, </a:t>
            </a:r>
            <a:r>
              <a:rPr lang="ko-KR" altLang="en-US" dirty="0"/>
              <a:t>장재혁</a:t>
            </a:r>
            <a:r>
              <a:rPr lang="en-US" altLang="ko-KR" dirty="0"/>
              <a:t>, </a:t>
            </a:r>
            <a:r>
              <a:rPr lang="ko-KR" altLang="en-US" dirty="0"/>
              <a:t>김대환</a:t>
            </a:r>
            <a:r>
              <a:rPr lang="en-US" altLang="ko-KR" dirty="0"/>
              <a:t>, </a:t>
            </a:r>
            <a:r>
              <a:rPr lang="ko-KR" altLang="en-US" dirty="0" err="1"/>
              <a:t>윤장혁</a:t>
            </a:r>
            <a:r>
              <a:rPr lang="ko-KR" altLang="en-US" dirty="0"/>
              <a:t> </a:t>
            </a:r>
            <a:r>
              <a:rPr lang="en-US" altLang="ko-KR" dirty="0"/>
              <a:t>(2019, </a:t>
            </a:r>
            <a:r>
              <a:rPr lang="ko-KR" altLang="en-US" dirty="0" err="1"/>
              <a:t>산업경영시스템학회지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연구목적</a:t>
            </a:r>
            <a:r>
              <a:rPr lang="en-US" altLang="ko-KR" dirty="0"/>
              <a:t>: </a:t>
            </a:r>
            <a:r>
              <a:rPr lang="ko-KR" altLang="en-US" b="0" dirty="0"/>
              <a:t>인문사회와 과학기술 분야의 융합 연구에 대한 동향 분석</a:t>
            </a:r>
            <a:endParaRPr lang="en-US" altLang="ko-KR" b="0" dirty="0"/>
          </a:p>
          <a:p>
            <a:pPr lvl="1"/>
            <a:r>
              <a:rPr lang="ko-KR" altLang="en-US" dirty="0"/>
              <a:t>연구절차</a:t>
            </a:r>
            <a:endParaRPr lang="en-US" altLang="ko-KR" dirty="0"/>
          </a:p>
          <a:p>
            <a:pPr lvl="2"/>
            <a:r>
              <a:rPr lang="en-US" altLang="ko-KR" b="0" dirty="0"/>
              <a:t>1) </a:t>
            </a:r>
            <a:r>
              <a:rPr lang="ko-KR" altLang="en-US" b="0" dirty="0"/>
              <a:t>인문사회 과학기술 분야연구 제안서 데이터 수집</a:t>
            </a:r>
            <a:endParaRPr lang="en-US" altLang="ko-KR" b="0" dirty="0"/>
          </a:p>
          <a:p>
            <a:pPr lvl="2"/>
            <a:r>
              <a:rPr lang="en-US" altLang="ko-KR" b="0" dirty="0"/>
              <a:t>2) </a:t>
            </a:r>
            <a:r>
              <a:rPr lang="ko-KR" altLang="en-US" b="0" dirty="0"/>
              <a:t>토픽 모델링을 통한 문서</a:t>
            </a:r>
            <a:r>
              <a:rPr lang="en-US" altLang="ko-KR" b="0" dirty="0"/>
              <a:t>-</a:t>
            </a:r>
            <a:r>
              <a:rPr lang="ko-KR" altLang="en-US" b="0" dirty="0"/>
              <a:t>토픽 매트릭스 생성</a:t>
            </a:r>
            <a:endParaRPr lang="en-US" altLang="ko-KR" b="0" dirty="0"/>
          </a:p>
          <a:p>
            <a:pPr lvl="2"/>
            <a:r>
              <a:rPr lang="en-US" altLang="ko-KR" b="0" dirty="0"/>
              <a:t>3) </a:t>
            </a:r>
            <a:r>
              <a:rPr lang="ko-KR" altLang="en-US" b="0" dirty="0"/>
              <a:t>토픽 간의</a:t>
            </a:r>
            <a:r>
              <a:rPr lang="en-US" altLang="ko-KR" b="0" dirty="0"/>
              <a:t> </a:t>
            </a:r>
            <a:r>
              <a:rPr lang="ko-KR" altLang="en-US" b="0" dirty="0"/>
              <a:t>동시 출현 네트워크 분석</a:t>
            </a:r>
            <a:r>
              <a:rPr lang="en-US" altLang="ko-KR" b="0" dirty="0"/>
              <a:t>(</a:t>
            </a:r>
            <a:r>
              <a:rPr lang="ko-KR" altLang="en-US" b="0" dirty="0"/>
              <a:t>연도구간별로 생성</a:t>
            </a:r>
            <a:r>
              <a:rPr lang="en-US" altLang="ko-KR" b="0" dirty="0"/>
              <a:t>)</a:t>
            </a:r>
          </a:p>
          <a:p>
            <a:pPr marL="914400" lvl="2" indent="0">
              <a:buNone/>
            </a:pPr>
            <a:endParaRPr lang="en-US" altLang="ko-KR" b="0" dirty="0"/>
          </a:p>
          <a:p>
            <a:pPr lvl="1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67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인문사회 과학기술 분야연구의 학제적 동향 분석</a:t>
            </a:r>
            <a:r>
              <a:rPr lang="en-US" altLang="ko-KR" dirty="0"/>
              <a:t>: </a:t>
            </a:r>
            <a:r>
              <a:rPr lang="ko-KR" altLang="en-US" dirty="0"/>
              <a:t>토픽 모델링과 네트워크 분석의 활용</a:t>
            </a:r>
            <a:endParaRPr lang="en-US" altLang="ko-KR" dirty="0"/>
          </a:p>
          <a:p>
            <a:pPr lvl="1"/>
            <a:r>
              <a:rPr lang="ko-KR" altLang="en-US" dirty="0"/>
              <a:t>토픽 </a:t>
            </a:r>
            <a:r>
              <a:rPr lang="ko-KR" altLang="en-US" dirty="0" err="1"/>
              <a:t>동시출현</a:t>
            </a:r>
            <a:r>
              <a:rPr lang="ko-KR" altLang="en-US" dirty="0"/>
              <a:t> 네트워크</a:t>
            </a:r>
            <a:endParaRPr lang="en-US" altLang="ko-KR" dirty="0"/>
          </a:p>
          <a:p>
            <a:pPr lvl="2"/>
            <a:r>
              <a:rPr lang="ko-KR" altLang="en-US" b="0" dirty="0"/>
              <a:t>문서</a:t>
            </a:r>
            <a:r>
              <a:rPr lang="en-US" altLang="ko-KR" b="0" dirty="0"/>
              <a:t>-</a:t>
            </a:r>
            <a:r>
              <a:rPr lang="ko-KR" altLang="en-US" b="0" dirty="0"/>
              <a:t>토픽 매트릭스 산출 </a:t>
            </a:r>
            <a:endParaRPr lang="en-US" altLang="ko-KR" b="0" dirty="0"/>
          </a:p>
          <a:p>
            <a:pPr lvl="2"/>
            <a:r>
              <a:rPr lang="ko-KR" altLang="en-US" b="0" dirty="0"/>
              <a:t>토픽</a:t>
            </a:r>
            <a:r>
              <a:rPr lang="en-US" altLang="ko-KR" b="0" dirty="0"/>
              <a:t>-</a:t>
            </a:r>
            <a:r>
              <a:rPr lang="ko-KR" altLang="en-US" b="0" dirty="0"/>
              <a:t>토픽 동시 출현 빈도 계산</a:t>
            </a:r>
            <a:endParaRPr lang="en-US" altLang="ko-KR" b="0" dirty="0"/>
          </a:p>
          <a:p>
            <a:pPr lvl="2"/>
            <a:r>
              <a:rPr lang="ko-KR" altLang="en-US" b="0" dirty="0"/>
              <a:t>연도구간별로 네트워크 생성</a:t>
            </a:r>
            <a:r>
              <a:rPr lang="en-US" altLang="ko-KR" b="0" dirty="0"/>
              <a:t> </a:t>
            </a:r>
            <a:r>
              <a:rPr lang="ko-KR" altLang="en-US" b="0" dirty="0"/>
              <a:t>및 비교</a:t>
            </a:r>
            <a:endParaRPr lang="en-US" altLang="ko-KR" b="0" dirty="0"/>
          </a:p>
          <a:p>
            <a:pPr lvl="2"/>
            <a:r>
              <a:rPr lang="ko-KR" altLang="en-US" b="0" dirty="0"/>
              <a:t>노드</a:t>
            </a:r>
            <a:r>
              <a:rPr lang="en-US" altLang="ko-KR" b="0" dirty="0"/>
              <a:t>: </a:t>
            </a:r>
            <a:r>
              <a:rPr lang="ko-KR" altLang="en-US" b="0" dirty="0"/>
              <a:t>토픽</a:t>
            </a:r>
            <a:endParaRPr lang="en-US" altLang="ko-KR" b="0" dirty="0"/>
          </a:p>
          <a:p>
            <a:pPr lvl="2"/>
            <a:r>
              <a:rPr lang="ko-KR" altLang="en-US" b="0" dirty="0"/>
              <a:t>링크</a:t>
            </a:r>
            <a:r>
              <a:rPr lang="en-US" altLang="ko-KR" b="0" dirty="0"/>
              <a:t>: </a:t>
            </a:r>
            <a:r>
              <a:rPr lang="ko-KR" altLang="en-US" b="0" dirty="0"/>
              <a:t>토픽 간의 동시 출현 빈도</a:t>
            </a:r>
            <a:endParaRPr lang="en-US" altLang="ko-KR" b="0" dirty="0"/>
          </a:p>
          <a:p>
            <a:pPr lvl="2"/>
            <a:r>
              <a:rPr lang="ko-KR" altLang="en-US" b="0" dirty="0"/>
              <a:t>노드 크기</a:t>
            </a:r>
            <a:r>
              <a:rPr lang="en-US" altLang="ko-KR" b="0" dirty="0"/>
              <a:t>: </a:t>
            </a:r>
            <a:r>
              <a:rPr lang="ko-KR" altLang="en-US" b="0" dirty="0"/>
              <a:t>토픽에 해당하는 문서 수</a:t>
            </a:r>
            <a:endParaRPr lang="en-US" altLang="ko-KR" b="0" dirty="0"/>
          </a:p>
          <a:p>
            <a:pPr lvl="2"/>
            <a:r>
              <a:rPr lang="ko-KR" altLang="en-US" b="0" dirty="0"/>
              <a:t>중심성 분석</a:t>
            </a:r>
            <a:r>
              <a:rPr lang="en-US" altLang="ko-KR" b="0" dirty="0"/>
              <a:t>(</a:t>
            </a:r>
            <a:r>
              <a:rPr lang="ko-KR" altLang="en-US" b="0" dirty="0"/>
              <a:t>근접</a:t>
            </a:r>
            <a:r>
              <a:rPr lang="en-US" altLang="ko-KR" b="0" dirty="0"/>
              <a:t>, </a:t>
            </a:r>
            <a:r>
              <a:rPr lang="ko-KR" altLang="en-US" b="0" dirty="0"/>
              <a:t>매개중심성</a:t>
            </a:r>
            <a:r>
              <a:rPr lang="en-US" altLang="ko-KR" b="0" dirty="0"/>
              <a:t>)</a:t>
            </a:r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56108D-7B7C-4545-90FE-ABF52858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3207528"/>
            <a:ext cx="3983125" cy="25554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사례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240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F48B20-A103-4506-9AE0-08F2FA65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E94F19-D7CB-4FFE-812F-6F9BD988A6D3}"/>
              </a:ext>
            </a:extLst>
          </p:cNvPr>
          <p:cNvSpPr/>
          <p:nvPr/>
        </p:nvSpPr>
        <p:spPr>
          <a:xfrm>
            <a:off x="3384015" y="3105835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270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2" y="71414"/>
            <a:ext cx="8715436" cy="571504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b="0" dirty="0">
                <a:hlinkClick r:id="rId2"/>
              </a:rPr>
              <a:t>https://www.python.org/downloads/</a:t>
            </a:r>
            <a:r>
              <a:rPr lang="en-US" altLang="ko-KR" b="0" dirty="0"/>
              <a:t> </a:t>
            </a:r>
            <a:r>
              <a:rPr lang="ko-KR" altLang="en-US" b="0" dirty="0"/>
              <a:t>를 통해 다운로드 가능</a:t>
            </a:r>
            <a:endParaRPr lang="en-US" altLang="ko-KR" b="0" dirty="0"/>
          </a:p>
          <a:p>
            <a:pPr lvl="1"/>
            <a:r>
              <a:rPr lang="ko-KR" altLang="en-US" b="0" dirty="0"/>
              <a:t>최신버전은 </a:t>
            </a:r>
            <a:r>
              <a:rPr lang="en-US" altLang="ko-KR" b="0" dirty="0"/>
              <a:t>3.7.2</a:t>
            </a:r>
            <a:r>
              <a:rPr lang="ko-KR" altLang="en-US" b="0" dirty="0"/>
              <a:t>이나 버전상관 없이 사용에 어려움은 없음</a:t>
            </a:r>
            <a:br>
              <a:rPr lang="en-US" altLang="ko-KR" b="0" dirty="0"/>
            </a:br>
            <a:r>
              <a:rPr lang="en-US" altLang="ko-KR" b="0" dirty="0"/>
              <a:t>(</a:t>
            </a:r>
            <a:r>
              <a:rPr lang="ko-KR" altLang="en-US" b="0" dirty="0"/>
              <a:t>라이브러리 사용에 따라 버전 업데이트</a:t>
            </a:r>
            <a:r>
              <a:rPr lang="en-US" altLang="ko-KR" b="0" dirty="0"/>
              <a:t>)</a:t>
            </a:r>
          </a:p>
          <a:p>
            <a:pPr lvl="1"/>
            <a:r>
              <a:rPr lang="ko-KR" altLang="en-US" b="0" dirty="0"/>
              <a:t>자신의 </a:t>
            </a:r>
            <a:r>
              <a:rPr lang="en-US" altLang="ko-KR" b="0" dirty="0"/>
              <a:t>OS</a:t>
            </a:r>
            <a:r>
              <a:rPr lang="ko-KR" altLang="en-US" b="0" dirty="0"/>
              <a:t>에 맞는 버전 선택 설치</a:t>
            </a:r>
            <a:endParaRPr lang="en-US" altLang="ko-KR" b="0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C44387-7839-4ED4-AB83-9A38A9B62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140968"/>
            <a:ext cx="5589126" cy="26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7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2" y="71414"/>
            <a:ext cx="8715436" cy="571504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b="0" dirty="0"/>
              <a:t>환경변수 설정 잘 모르면 </a:t>
            </a:r>
            <a:r>
              <a:rPr lang="en-US" altLang="ko-KR" b="0" dirty="0"/>
              <a:t>“Add Python 3.6 to PATH” </a:t>
            </a:r>
            <a:r>
              <a:rPr lang="ko-KR" altLang="en-US" b="0" dirty="0"/>
              <a:t>체크할 것</a:t>
            </a:r>
            <a:endParaRPr lang="en-US" altLang="ko-KR" b="0" dirty="0"/>
          </a:p>
          <a:p>
            <a:pPr lvl="1"/>
            <a:r>
              <a:rPr lang="ko-KR" altLang="en-US" b="0" dirty="0"/>
              <a:t>환경변수 설정하겠다</a:t>
            </a:r>
            <a:r>
              <a:rPr lang="en-US" altLang="ko-KR" b="0" dirty="0"/>
              <a:t>-&gt; Customize Installation</a:t>
            </a:r>
          </a:p>
          <a:p>
            <a:pPr lvl="1"/>
            <a:r>
              <a:rPr lang="ko-KR" altLang="en-US" b="0" dirty="0"/>
              <a:t>일반적으로 버전 관리를 위해</a:t>
            </a:r>
            <a:r>
              <a:rPr lang="en-US" altLang="ko-KR" b="0" dirty="0"/>
              <a:t>, </a:t>
            </a:r>
            <a:r>
              <a:rPr lang="en-US" altLang="ko-KR" b="0" dirty="0">
                <a:solidFill>
                  <a:srgbClr val="FF0000"/>
                </a:solidFill>
              </a:rPr>
              <a:t>C </a:t>
            </a:r>
            <a:r>
              <a:rPr lang="ko-KR" altLang="en-US" b="0" dirty="0">
                <a:solidFill>
                  <a:srgbClr val="FF0000"/>
                </a:solidFill>
              </a:rPr>
              <a:t>드라이브에 </a:t>
            </a:r>
            <a:r>
              <a:rPr lang="en-US" altLang="ko-KR" b="0" dirty="0">
                <a:solidFill>
                  <a:srgbClr val="FF0000"/>
                </a:solidFill>
              </a:rPr>
              <a:t>Python </a:t>
            </a:r>
            <a:r>
              <a:rPr lang="ko-KR" altLang="en-US" b="0" dirty="0">
                <a:solidFill>
                  <a:srgbClr val="FF0000"/>
                </a:solidFill>
              </a:rPr>
              <a:t>폴더 만들어 </a:t>
            </a:r>
            <a:br>
              <a:rPr lang="en-US" altLang="ko-KR" b="0" dirty="0">
                <a:solidFill>
                  <a:srgbClr val="FF0000"/>
                </a:solidFill>
              </a:rPr>
            </a:br>
            <a:r>
              <a:rPr lang="ko-KR" altLang="en-US" b="0" dirty="0">
                <a:solidFill>
                  <a:srgbClr val="FF0000"/>
                </a:solidFill>
              </a:rPr>
              <a:t>관리하는 것 추천</a:t>
            </a:r>
            <a:endParaRPr lang="en-US" altLang="ko-KR" b="0" dirty="0">
              <a:solidFill>
                <a:srgbClr val="FF0000"/>
              </a:solidFill>
            </a:endParaRPr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26" name="Picture 2" descr="https://cdn-images-1.medium.com/max/1500/1*2b0JT1QLGfkzYIoofh9VEA.png">
            <a:extLst>
              <a:ext uri="{FF2B5EF4-FFF2-40B4-BE49-F238E27FC236}">
                <a16:creationId xmlns:a16="http://schemas.microsoft.com/office/drawing/2014/main" id="{65E61D7B-1B9C-4EB2-ABAD-5319A17AB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996952"/>
            <a:ext cx="4570712" cy="28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85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1ED34850-EB20-48C1-92B3-2793D3DCA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41" y="3380762"/>
            <a:ext cx="5652770" cy="282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´ë ¨ ì´ë¯¸ì§">
            <a:extLst>
              <a:ext uri="{FF2B5EF4-FFF2-40B4-BE49-F238E27FC236}">
                <a16:creationId xmlns:a16="http://schemas.microsoft.com/office/drawing/2014/main" id="{9706E354-61DE-44CE-98D2-F84FE175D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736" y="3166448"/>
            <a:ext cx="3026426" cy="282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2" y="71414"/>
            <a:ext cx="8715436" cy="571504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Anaconda &amp;</a:t>
            </a:r>
            <a:r>
              <a:rPr lang="ko-KR" altLang="en-US" dirty="0"/>
              <a:t>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</a:p>
          <a:p>
            <a:pPr lvl="1"/>
            <a:r>
              <a:rPr lang="en-US" altLang="ko-KR" b="0" dirty="0"/>
              <a:t>Anaconda</a:t>
            </a:r>
            <a:r>
              <a:rPr lang="ko-KR" altLang="en-US" b="0" dirty="0"/>
              <a:t>란</a:t>
            </a:r>
            <a:r>
              <a:rPr lang="en-US" altLang="ko-KR" b="0" dirty="0"/>
              <a:t>, </a:t>
            </a:r>
            <a:r>
              <a:rPr lang="en-US" altLang="ko-KR" b="0" dirty="0" err="1"/>
              <a:t>Scipy</a:t>
            </a:r>
            <a:r>
              <a:rPr lang="en-US" altLang="ko-KR" b="0" dirty="0"/>
              <a:t>, </a:t>
            </a:r>
            <a:r>
              <a:rPr lang="en-US" altLang="ko-KR" b="0" dirty="0" err="1"/>
              <a:t>Numpy</a:t>
            </a:r>
            <a:r>
              <a:rPr lang="en-US" altLang="ko-KR" b="0" dirty="0"/>
              <a:t>, Matplotlib, Pandas </a:t>
            </a:r>
            <a:r>
              <a:rPr lang="ko-KR" altLang="en-US" b="0" dirty="0"/>
              <a:t>등 다양한 </a:t>
            </a:r>
            <a:br>
              <a:rPr lang="en-US" altLang="ko-KR" b="0" dirty="0"/>
            </a:br>
            <a:r>
              <a:rPr lang="ko-KR" altLang="en-US" b="0" dirty="0"/>
              <a:t>패키지를 포함한 가상환경</a:t>
            </a:r>
            <a:endParaRPr lang="en-US" altLang="ko-KR" b="0" dirty="0"/>
          </a:p>
          <a:p>
            <a:pPr lvl="1"/>
            <a:r>
              <a:rPr lang="ko-KR" altLang="en-US" b="0" dirty="0"/>
              <a:t>데이터 분석하는데 필요한 라이브러리 다수 보유</a:t>
            </a:r>
            <a:endParaRPr lang="en-US" altLang="ko-KR" b="0" dirty="0"/>
          </a:p>
          <a:p>
            <a:pPr lvl="1"/>
            <a:r>
              <a:rPr lang="en-US" altLang="ko-KR" b="0" dirty="0">
                <a:hlinkClick r:id="rId4"/>
              </a:rPr>
              <a:t>https://www.anaconda.com/</a:t>
            </a:r>
            <a:endParaRPr lang="en-US" altLang="ko-KR" b="0" dirty="0"/>
          </a:p>
          <a:p>
            <a:pPr lvl="1"/>
            <a:r>
              <a:rPr lang="en-US" altLang="ko-KR" b="0" dirty="0"/>
              <a:t>DA </a:t>
            </a:r>
            <a:r>
              <a:rPr lang="ko-KR" altLang="en-US" b="0" dirty="0"/>
              <a:t>실습은 </a:t>
            </a:r>
            <a:r>
              <a:rPr lang="en-US" altLang="ko-KR" b="0" dirty="0" err="1"/>
              <a:t>Jupyter</a:t>
            </a:r>
            <a:r>
              <a:rPr lang="en-US" altLang="ko-KR" b="0" dirty="0"/>
              <a:t> Notebook</a:t>
            </a:r>
            <a:r>
              <a:rPr lang="ko-KR" altLang="en-US" b="0" dirty="0"/>
              <a:t> 사용 예정</a:t>
            </a:r>
            <a:endParaRPr lang="en-US" altLang="ko-KR" b="0" dirty="0"/>
          </a:p>
          <a:p>
            <a:pPr lvl="2"/>
            <a:r>
              <a:rPr lang="en-US" altLang="ko-KR" b="0" dirty="0"/>
              <a:t>Anaconda </a:t>
            </a:r>
            <a:r>
              <a:rPr lang="ko-KR" altLang="en-US" b="0" dirty="0"/>
              <a:t>설치 시</a:t>
            </a:r>
            <a:r>
              <a:rPr lang="en-US" altLang="ko-KR" b="0" dirty="0"/>
              <a:t>, </a:t>
            </a:r>
            <a:r>
              <a:rPr lang="ko-KR" altLang="en-US" b="0" dirty="0"/>
              <a:t>자동설치</a:t>
            </a:r>
            <a:endParaRPr lang="en-US" altLang="ko-KR" b="0" dirty="0"/>
          </a:p>
          <a:p>
            <a:pPr lvl="2"/>
            <a:r>
              <a:rPr lang="ko-KR" altLang="en-US" b="0" dirty="0"/>
              <a:t>셀단위로 실행 가능하며</a:t>
            </a:r>
            <a:r>
              <a:rPr lang="en-US" altLang="ko-KR" b="0" dirty="0"/>
              <a:t>, </a:t>
            </a:r>
            <a:r>
              <a:rPr lang="ko-KR" altLang="en-US" b="0" dirty="0"/>
              <a:t>결과를 볼 수 있는 </a:t>
            </a:r>
            <a:r>
              <a:rPr lang="en-US" altLang="ko-KR" b="0" dirty="0"/>
              <a:t>IDE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91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네트워크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 분석이란</a:t>
            </a:r>
            <a:r>
              <a:rPr lang="en-US" altLang="ko-KR" dirty="0"/>
              <a:t>…?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F48B20-A103-4506-9AE0-08F2FA65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282366-F24E-48D7-9864-FAE41C2BCD3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6462718" cy="36760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429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5A2AAC6-8913-4F13-9B9A-3200BC1BB29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" b="1600"/>
          <a:stretch/>
        </p:blipFill>
        <p:spPr bwMode="auto">
          <a:xfrm>
            <a:off x="4860509" y="3268573"/>
            <a:ext cx="3744415" cy="30758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 분석</a:t>
            </a:r>
            <a:endParaRPr lang="en-US" altLang="ko-KR" dirty="0"/>
          </a:p>
          <a:p>
            <a:pPr lvl="1"/>
            <a:r>
              <a:rPr lang="ko-KR" altLang="en-US" b="0" dirty="0"/>
              <a:t>사회연결망 분석이라고 불리며</a:t>
            </a:r>
            <a:r>
              <a:rPr lang="en-US" altLang="ko-KR" b="0" dirty="0"/>
              <a:t>, </a:t>
            </a:r>
            <a:r>
              <a:rPr lang="ko-KR" altLang="en-US" b="0" dirty="0"/>
              <a:t>노드</a:t>
            </a:r>
            <a:r>
              <a:rPr lang="en-US" altLang="ko-KR" b="0" dirty="0"/>
              <a:t>(Node)</a:t>
            </a:r>
            <a:r>
              <a:rPr lang="ko-KR" altLang="en-US" b="0" dirty="0"/>
              <a:t>와 </a:t>
            </a:r>
            <a:r>
              <a:rPr lang="ko-KR" altLang="en-US" b="0" dirty="0" err="1"/>
              <a:t>엣지</a:t>
            </a:r>
            <a:r>
              <a:rPr lang="en-US" altLang="ko-KR" b="0" dirty="0"/>
              <a:t>(Edge)</a:t>
            </a:r>
            <a:r>
              <a:rPr lang="ko-KR" altLang="en-US" b="0" dirty="0"/>
              <a:t>로 </a:t>
            </a:r>
            <a:br>
              <a:rPr lang="en-US" altLang="ko-KR" b="0" dirty="0"/>
            </a:br>
            <a:r>
              <a:rPr lang="ko-KR" altLang="en-US" b="0" dirty="0"/>
              <a:t>이루어짐</a:t>
            </a:r>
            <a:endParaRPr lang="en-US" altLang="ko-KR" b="0" dirty="0"/>
          </a:p>
          <a:p>
            <a:pPr lvl="1"/>
            <a:r>
              <a:rPr lang="ko-KR" altLang="en-US" b="0" dirty="0"/>
              <a:t>복잡한 개체들 간의 관계를 시각화하고</a:t>
            </a:r>
            <a:r>
              <a:rPr lang="en-US" altLang="ko-KR" b="0" dirty="0"/>
              <a:t>, </a:t>
            </a:r>
            <a:r>
              <a:rPr lang="ko-KR" altLang="en-US" b="0" dirty="0"/>
              <a:t>데이터 상으로는 쉽게 </a:t>
            </a:r>
            <a:br>
              <a:rPr lang="en-US" altLang="ko-KR" b="0" dirty="0"/>
            </a:br>
            <a:r>
              <a:rPr lang="ko-KR" altLang="en-US" b="0" dirty="0"/>
              <a:t>확인할 수 없는 구조적 특성을 도출하기 쉬움</a:t>
            </a:r>
            <a:endParaRPr lang="en-US" altLang="ko-KR" b="0" dirty="0"/>
          </a:p>
          <a:p>
            <a:pPr lvl="1"/>
            <a:r>
              <a:rPr lang="ko-KR" altLang="en-US" b="0" dirty="0"/>
              <a:t>네트워크 분석은 단순 시각화 도구 뿐만 아니라</a:t>
            </a:r>
            <a:r>
              <a:rPr lang="en-US" altLang="ko-KR" b="0" dirty="0"/>
              <a:t>, </a:t>
            </a:r>
            <a:r>
              <a:rPr lang="ko-KR" altLang="en-US" b="0" dirty="0"/>
              <a:t>중심성 분석 및 </a:t>
            </a:r>
            <a:br>
              <a:rPr lang="en-US" altLang="ko-KR" b="0" dirty="0"/>
            </a:br>
            <a:r>
              <a:rPr lang="ko-KR" altLang="en-US" b="0" dirty="0"/>
              <a:t>동향 분석 등의 목적으로 활용할 수 있음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79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F48B20-A103-4506-9AE0-08F2FA65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E94F19-D7CB-4FFE-812F-6F9BD988A6D3}"/>
              </a:ext>
            </a:extLst>
          </p:cNvPr>
          <p:cNvSpPr/>
          <p:nvPr/>
        </p:nvSpPr>
        <p:spPr>
          <a:xfrm>
            <a:off x="3378404" y="3105835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추출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905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추출 및 전처리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 분석 절차</a:t>
            </a:r>
            <a:endParaRPr lang="en-US" altLang="ko-KR" dirty="0"/>
          </a:p>
          <a:p>
            <a:pPr lvl="1"/>
            <a:r>
              <a:rPr lang="en-US" altLang="ko-KR" dirty="0"/>
              <a:t>1) MySQL</a:t>
            </a:r>
            <a:r>
              <a:rPr lang="ko-KR" altLang="en-US" dirty="0"/>
              <a:t>에서 데이터 추출</a:t>
            </a:r>
            <a:r>
              <a:rPr lang="en-US" altLang="ko-KR" dirty="0"/>
              <a:t>: </a:t>
            </a:r>
            <a:r>
              <a:rPr lang="ko-KR" altLang="en-US" dirty="0" err="1"/>
              <a:t>쿼리문</a:t>
            </a:r>
            <a:r>
              <a:rPr lang="ko-KR" altLang="en-US" dirty="0"/>
              <a:t> 예시</a:t>
            </a:r>
            <a:endParaRPr lang="en-US" altLang="ko-KR" dirty="0"/>
          </a:p>
          <a:p>
            <a:pPr lvl="2"/>
            <a:r>
              <a:rPr lang="ko-KR" altLang="en-US" b="0" dirty="0"/>
              <a:t>개인과제 데이터 셋에서 </a:t>
            </a:r>
            <a:r>
              <a:rPr lang="en-US" altLang="ko-KR" b="0" dirty="0"/>
              <a:t>1000</a:t>
            </a:r>
            <a:r>
              <a:rPr lang="ko-KR" altLang="en-US" b="0" dirty="0"/>
              <a:t>개 특허 선정</a:t>
            </a:r>
            <a:r>
              <a:rPr lang="en-US" altLang="ko-KR" b="0" dirty="0"/>
              <a:t>(</a:t>
            </a:r>
            <a:r>
              <a:rPr lang="ko-KR" altLang="en-US" b="0" dirty="0"/>
              <a:t>등록일 기준 </a:t>
            </a:r>
            <a:r>
              <a:rPr lang="en-US" altLang="ko-KR" b="0" dirty="0"/>
              <a:t>1000</a:t>
            </a:r>
            <a:r>
              <a:rPr lang="ko-KR" altLang="en-US" b="0" dirty="0"/>
              <a:t>개</a:t>
            </a:r>
            <a:r>
              <a:rPr lang="en-US" altLang="ko-KR" b="0" dirty="0"/>
              <a:t>)</a:t>
            </a:r>
          </a:p>
          <a:p>
            <a:pPr lvl="2"/>
            <a:r>
              <a:rPr lang="ko-KR" altLang="en-US" b="0" dirty="0"/>
              <a:t>특허의 </a:t>
            </a:r>
            <a:r>
              <a:rPr lang="en-US" altLang="ko-KR" b="0" dirty="0"/>
              <a:t>IPC </a:t>
            </a:r>
            <a:r>
              <a:rPr lang="ko-KR" altLang="en-US" b="0" dirty="0"/>
              <a:t>정보 추출</a:t>
            </a:r>
            <a:endParaRPr lang="en-US" altLang="ko-KR" b="0" dirty="0"/>
          </a:p>
          <a:p>
            <a:pPr lvl="1"/>
            <a:r>
              <a:rPr lang="en-US" altLang="ko-KR" dirty="0"/>
              <a:t>2) </a:t>
            </a:r>
            <a:r>
              <a:rPr lang="ko-KR" altLang="en-US" dirty="0"/>
              <a:t>데이터 전처리</a:t>
            </a:r>
            <a:r>
              <a:rPr lang="en-US" altLang="ko-KR" dirty="0"/>
              <a:t>: Edge list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2"/>
            <a:r>
              <a:rPr lang="ko-KR" altLang="en-US" b="0" dirty="0"/>
              <a:t>특허</a:t>
            </a:r>
            <a:r>
              <a:rPr lang="en-US" altLang="ko-KR" b="0" dirty="0"/>
              <a:t>-IPC </a:t>
            </a:r>
            <a:r>
              <a:rPr lang="ko-KR" altLang="en-US" b="0" dirty="0"/>
              <a:t>테이블에서 </a:t>
            </a:r>
            <a:r>
              <a:rPr lang="en-US" altLang="ko-KR" b="0" dirty="0"/>
              <a:t>IPC </a:t>
            </a:r>
            <a:r>
              <a:rPr lang="ko-KR" altLang="en-US" b="0" dirty="0" err="1"/>
              <a:t>동시출현</a:t>
            </a:r>
            <a:r>
              <a:rPr lang="ko-KR" altLang="en-US" b="0" dirty="0"/>
              <a:t> 빈도 계산</a:t>
            </a:r>
            <a:r>
              <a:rPr lang="en-US" altLang="ko-KR" b="0" dirty="0"/>
              <a:t> </a:t>
            </a:r>
            <a:r>
              <a:rPr lang="ko-KR" altLang="en-US" b="0" dirty="0"/>
              <a:t>혹은 트랜잭션 생성</a:t>
            </a:r>
            <a:endParaRPr lang="en-US" altLang="ko-KR" b="0" dirty="0"/>
          </a:p>
          <a:p>
            <a:pPr lvl="1"/>
            <a:r>
              <a:rPr lang="en-US" altLang="ko-KR" dirty="0"/>
              <a:t>3) Network X: </a:t>
            </a:r>
            <a:r>
              <a:rPr lang="ko-KR" altLang="en-US" dirty="0"/>
              <a:t>파이썬</a:t>
            </a:r>
            <a:r>
              <a:rPr lang="en-US" altLang="ko-KR" dirty="0"/>
              <a:t> or</a:t>
            </a:r>
            <a:r>
              <a:rPr lang="ko-KR" altLang="en-US" dirty="0"/>
              <a:t> 소프트웨어 활용</a:t>
            </a:r>
            <a:endParaRPr lang="en-US" altLang="ko-KR" dirty="0"/>
          </a:p>
          <a:p>
            <a:pPr lvl="2"/>
            <a:r>
              <a:rPr lang="ko-KR" altLang="en-US" b="0" dirty="0"/>
              <a:t>파이썬 라이브러리를 통한 네트워크 분석 및 중심성 분석</a:t>
            </a:r>
            <a:endParaRPr lang="en-US" altLang="ko-KR" b="0" dirty="0"/>
          </a:p>
          <a:p>
            <a:pPr lvl="2"/>
            <a:r>
              <a:rPr lang="ko-KR" altLang="en-US" b="0" dirty="0"/>
              <a:t>소프트웨어를 통한 네트워크 시각화</a:t>
            </a:r>
            <a:endParaRPr lang="en-US" altLang="ko-KR" b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03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Garamond" panose="02020404030301010803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Garamond" panose="02020404030301010803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9453</TotalTime>
  <Words>1349</Words>
  <Application>Microsoft Office PowerPoint</Application>
  <PresentationFormat>화면 슬라이드 쇼(4:3)</PresentationFormat>
  <Paragraphs>165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Arial</vt:lpstr>
      <vt:lpstr>맑은 고딕</vt:lpstr>
      <vt:lpstr>Wingdings</vt:lpstr>
      <vt:lpstr>Garamond</vt:lpstr>
      <vt:lpstr>Office 테마</vt:lpstr>
      <vt:lpstr>Data analytics lab.</vt:lpstr>
      <vt:lpstr>Learning contents</vt:lpstr>
      <vt:lpstr>Python 설치</vt:lpstr>
      <vt:lpstr>Python 설치</vt:lpstr>
      <vt:lpstr>Python 설치</vt:lpstr>
      <vt:lpstr>2. 네트워크 분석</vt:lpstr>
      <vt:lpstr>네트워크 분석</vt:lpstr>
      <vt:lpstr>PowerPoint 프레젠테이션</vt:lpstr>
      <vt:lpstr>데이터 추출 및 전처리</vt:lpstr>
      <vt:lpstr>데이터 추출 및 전처리</vt:lpstr>
      <vt:lpstr>데이터 추출 및 전처리</vt:lpstr>
      <vt:lpstr>PowerPoint 프레젠테이션</vt:lpstr>
      <vt:lpstr>파이썬 활용법</vt:lpstr>
      <vt:lpstr>파이썬 활용법</vt:lpstr>
      <vt:lpstr>PowerPoint 프레젠테이션</vt:lpstr>
      <vt:lpstr>소프트웨어 활용법</vt:lpstr>
      <vt:lpstr>소프트웨어 활용법</vt:lpstr>
      <vt:lpstr>소프트웨어 활용법</vt:lpstr>
      <vt:lpstr>소프트웨어 활용법</vt:lpstr>
      <vt:lpstr>소프트웨어 활용법</vt:lpstr>
      <vt:lpstr>PowerPoint 프레젠테이션</vt:lpstr>
      <vt:lpstr>분석 사례</vt:lpstr>
      <vt:lpstr>분석 사례</vt:lpstr>
      <vt:lpstr>PowerPoint 프레젠테이션</vt:lpstr>
    </vt:vector>
  </TitlesOfParts>
  <Company>MY_HOME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윤 장혁</dc:creator>
  <cp:lastModifiedBy>고남욱</cp:lastModifiedBy>
  <cp:revision>1846</cp:revision>
  <cp:lastPrinted>2014-02-23T22:51:57Z</cp:lastPrinted>
  <dcterms:created xsi:type="dcterms:W3CDTF">2007-11-14T06:33:08Z</dcterms:created>
  <dcterms:modified xsi:type="dcterms:W3CDTF">2020-04-17T04:18:20Z</dcterms:modified>
</cp:coreProperties>
</file>